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342" r:id="rId3"/>
    <p:sldId id="269" r:id="rId4"/>
    <p:sldId id="343" r:id="rId5"/>
    <p:sldId id="345" r:id="rId6"/>
    <p:sldId id="346" r:id="rId7"/>
    <p:sldId id="344" r:id="rId8"/>
    <p:sldId id="353" r:id="rId9"/>
    <p:sldId id="354" r:id="rId10"/>
    <p:sldId id="352" r:id="rId11"/>
    <p:sldId id="358" r:id="rId12"/>
    <p:sldId id="369" r:id="rId13"/>
    <p:sldId id="351" r:id="rId14"/>
    <p:sldId id="348" r:id="rId15"/>
    <p:sldId id="350" r:id="rId16"/>
    <p:sldId id="370" r:id="rId17"/>
    <p:sldId id="355" r:id="rId18"/>
    <p:sldId id="356" r:id="rId19"/>
    <p:sldId id="357" r:id="rId20"/>
    <p:sldId id="349" r:id="rId21"/>
    <p:sldId id="365" r:id="rId22"/>
    <p:sldId id="359" r:id="rId23"/>
    <p:sldId id="366" r:id="rId24"/>
    <p:sldId id="367" r:id="rId25"/>
    <p:sldId id="368" r:id="rId26"/>
    <p:sldId id="360" r:id="rId27"/>
    <p:sldId id="361" r:id="rId28"/>
    <p:sldId id="371" r:id="rId29"/>
    <p:sldId id="372" r:id="rId30"/>
    <p:sldId id="362" r:id="rId31"/>
    <p:sldId id="363" r:id="rId32"/>
    <p:sldId id="364" r:id="rId33"/>
    <p:sldId id="34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0"/>
    <p:restoredTop sz="94326"/>
  </p:normalViewPr>
  <p:slideViewPr>
    <p:cSldViewPr snapToGrid="0">
      <p:cViewPr varScale="1">
        <p:scale>
          <a:sx n="115" d="100"/>
          <a:sy n="115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94F252E2-F274-794A-9EED-1F266942CCF8}"/>
    <pc:docChg chg="undo custSel addSld delSld modSld">
      <pc:chgData name="Silvia Caldararu" userId="fc8e66e4-48ec-41c8-8127-b05a3d560b48" providerId="ADAL" clId="{94F252E2-F274-794A-9EED-1F266942CCF8}" dt="2024-03-14T09:25:51.390" v="198" actId="14100"/>
      <pc:docMkLst>
        <pc:docMk/>
      </pc:docMkLst>
      <pc:sldChg chg="modNotesTx">
        <pc:chgData name="Silvia Caldararu" userId="fc8e66e4-48ec-41c8-8127-b05a3d560b48" providerId="ADAL" clId="{94F252E2-F274-794A-9EED-1F266942CCF8}" dt="2024-03-13T11:27:46.020" v="78"/>
        <pc:sldMkLst>
          <pc:docMk/>
          <pc:sldMk cId="2498362325" sldId="344"/>
        </pc:sldMkLst>
      </pc:sldChg>
      <pc:sldChg chg="modNotesTx">
        <pc:chgData name="Silvia Caldararu" userId="fc8e66e4-48ec-41c8-8127-b05a3d560b48" providerId="ADAL" clId="{94F252E2-F274-794A-9EED-1F266942CCF8}" dt="2024-03-13T11:22:45.090" v="77" actId="20577"/>
        <pc:sldMkLst>
          <pc:docMk/>
          <pc:sldMk cId="3378281452" sldId="345"/>
        </pc:sldMkLst>
      </pc:sldChg>
      <pc:sldChg chg="del">
        <pc:chgData name="Silvia Caldararu" userId="fc8e66e4-48ec-41c8-8127-b05a3d560b48" providerId="ADAL" clId="{94F252E2-F274-794A-9EED-1F266942CCF8}" dt="2024-03-13T10:36:07.762" v="0" actId="2696"/>
        <pc:sldMkLst>
          <pc:docMk/>
          <pc:sldMk cId="1786845357" sldId="347"/>
        </pc:sldMkLst>
      </pc:sldChg>
      <pc:sldChg chg="modNotesTx">
        <pc:chgData name="Silvia Caldararu" userId="fc8e66e4-48ec-41c8-8127-b05a3d560b48" providerId="ADAL" clId="{94F252E2-F274-794A-9EED-1F266942CCF8}" dt="2024-03-13T11:55:18.325" v="143" actId="20577"/>
        <pc:sldMkLst>
          <pc:docMk/>
          <pc:sldMk cId="4264151820" sldId="348"/>
        </pc:sldMkLst>
      </pc:sldChg>
      <pc:sldChg chg="modSp modNotesTx">
        <pc:chgData name="Silvia Caldararu" userId="fc8e66e4-48ec-41c8-8127-b05a3d560b48" providerId="ADAL" clId="{94F252E2-F274-794A-9EED-1F266942CCF8}" dt="2024-03-13T11:55:30.048" v="145" actId="20577"/>
        <pc:sldMkLst>
          <pc:docMk/>
          <pc:sldMk cId="1311922658" sldId="350"/>
        </pc:sldMkLst>
      </pc:sldChg>
      <pc:sldChg chg="modSp modNotesTx">
        <pc:chgData name="Silvia Caldararu" userId="fc8e66e4-48ec-41c8-8127-b05a3d560b48" providerId="ADAL" clId="{94F252E2-F274-794A-9EED-1F266942CCF8}" dt="2024-03-13T12:00:41.741" v="161"/>
        <pc:sldMkLst>
          <pc:docMk/>
          <pc:sldMk cId="3243907371" sldId="355"/>
        </pc:sldMkLst>
      </pc:sldChg>
      <pc:sldChg chg="modNotesTx">
        <pc:chgData name="Silvia Caldararu" userId="fc8e66e4-48ec-41c8-8127-b05a3d560b48" providerId="ADAL" clId="{94F252E2-F274-794A-9EED-1F266942CCF8}" dt="2024-03-13T11:38:56.539" v="127" actId="20577"/>
        <pc:sldMkLst>
          <pc:docMk/>
          <pc:sldMk cId="1228015143" sldId="356"/>
        </pc:sldMkLst>
      </pc:sldChg>
      <pc:sldChg chg="modSp mod modNotesTx">
        <pc:chgData name="Silvia Caldararu" userId="fc8e66e4-48ec-41c8-8127-b05a3d560b48" providerId="ADAL" clId="{94F252E2-F274-794A-9EED-1F266942CCF8}" dt="2024-03-13T11:39:48.625" v="131" actId="20577"/>
        <pc:sldMkLst>
          <pc:docMk/>
          <pc:sldMk cId="42551984" sldId="357"/>
        </pc:sldMkLst>
      </pc:sldChg>
      <pc:sldChg chg="modNotesTx">
        <pc:chgData name="Silvia Caldararu" userId="fc8e66e4-48ec-41c8-8127-b05a3d560b48" providerId="ADAL" clId="{94F252E2-F274-794A-9EED-1F266942CCF8}" dt="2024-03-13T12:06:33.178" v="162"/>
        <pc:sldMkLst>
          <pc:docMk/>
          <pc:sldMk cId="685600184" sldId="366"/>
        </pc:sldMkLst>
      </pc:sldChg>
      <pc:sldChg chg="modNotesTx">
        <pc:chgData name="Silvia Caldararu" userId="fc8e66e4-48ec-41c8-8127-b05a3d560b48" providerId="ADAL" clId="{94F252E2-F274-794A-9EED-1F266942CCF8}" dt="2024-03-13T12:07:24.513" v="163"/>
        <pc:sldMkLst>
          <pc:docMk/>
          <pc:sldMk cId="98474396" sldId="367"/>
        </pc:sldMkLst>
      </pc:sldChg>
      <pc:sldChg chg="modNotesTx">
        <pc:chgData name="Silvia Caldararu" userId="fc8e66e4-48ec-41c8-8127-b05a3d560b48" providerId="ADAL" clId="{94F252E2-F274-794A-9EED-1F266942CCF8}" dt="2024-03-13T12:07:29.102" v="164"/>
        <pc:sldMkLst>
          <pc:docMk/>
          <pc:sldMk cId="3307656627" sldId="368"/>
        </pc:sldMkLst>
      </pc:sldChg>
      <pc:sldChg chg="modSp modNotesTx">
        <pc:chgData name="Silvia Caldararu" userId="fc8e66e4-48ec-41c8-8127-b05a3d560b48" providerId="ADAL" clId="{94F252E2-F274-794A-9EED-1F266942CCF8}" dt="2024-03-13T11:58:36.335" v="149" actId="732"/>
        <pc:sldMkLst>
          <pc:docMk/>
          <pc:sldMk cId="989852712" sldId="370"/>
        </pc:sldMkLst>
      </pc:sldChg>
      <pc:sldChg chg="modSp add mod">
        <pc:chgData name="Silvia Caldararu" userId="fc8e66e4-48ec-41c8-8127-b05a3d560b48" providerId="ADAL" clId="{94F252E2-F274-794A-9EED-1F266942CCF8}" dt="2024-03-14T09:25:51.390" v="198" actId="14100"/>
        <pc:sldMkLst>
          <pc:docMk/>
          <pc:sldMk cId="2736858685" sldId="371"/>
        </pc:sldMkLst>
      </pc:sldChg>
      <pc:sldChg chg="add modNotesTx">
        <pc:chgData name="Silvia Caldararu" userId="fc8e66e4-48ec-41c8-8127-b05a3d560b48" providerId="ADAL" clId="{94F252E2-F274-794A-9EED-1F266942CCF8}" dt="2024-03-13T12:11:35.461" v="197" actId="20577"/>
        <pc:sldMkLst>
          <pc:docMk/>
          <pc:sldMk cId="2624450435" sldId="372"/>
        </pc:sldMkLst>
      </pc:sldChg>
    </pc:docChg>
  </pc:docChgLst>
  <pc:docChgLst>
    <pc:chgData name="Silvia Caldararu" userId="fc8e66e4-48ec-41c8-8127-b05a3d560b48" providerId="ADAL" clId="{2C3874F1-F0DF-B94E-93DA-3FB5FD597AEB}"/>
    <pc:docChg chg="custSel modSld">
      <pc:chgData name="Silvia Caldararu" userId="fc8e66e4-48ec-41c8-8127-b05a3d560b48" providerId="ADAL" clId="{2C3874F1-F0DF-B94E-93DA-3FB5FD597AEB}" dt="2025-03-19T09:48:02.822" v="2" actId="20577"/>
      <pc:docMkLst>
        <pc:docMk/>
      </pc:docMkLst>
      <pc:sldChg chg="delSp mod">
        <pc:chgData name="Silvia Caldararu" userId="fc8e66e4-48ec-41c8-8127-b05a3d560b48" providerId="ADAL" clId="{2C3874F1-F0DF-B94E-93DA-3FB5FD597AEB}" dt="2025-03-12T17:59:06.821" v="0" actId="478"/>
        <pc:sldMkLst>
          <pc:docMk/>
          <pc:sldMk cId="1192522796" sldId="340"/>
        </pc:sldMkLst>
      </pc:sldChg>
      <pc:sldChg chg="modSp mod">
        <pc:chgData name="Silvia Caldararu" userId="fc8e66e4-48ec-41c8-8127-b05a3d560b48" providerId="ADAL" clId="{2C3874F1-F0DF-B94E-93DA-3FB5FD597AEB}" dt="2025-03-19T09:48:02.822" v="2" actId="20577"/>
        <pc:sldMkLst>
          <pc:docMk/>
          <pc:sldMk cId="928275669" sldId="346"/>
        </pc:sldMkLst>
        <pc:spChg chg="mod">
          <ac:chgData name="Silvia Caldararu" userId="fc8e66e4-48ec-41c8-8127-b05a3d560b48" providerId="ADAL" clId="{2C3874F1-F0DF-B94E-93DA-3FB5FD597AEB}" dt="2025-03-19T09:48:02.822" v="2" actId="20577"/>
          <ac:spMkLst>
            <pc:docMk/>
            <pc:sldMk cId="928275669" sldId="346"/>
            <ac:spMk id="4" creationId="{088A080C-FC33-7E69-CECF-1AAE495AFA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6B44-055C-3545-983B-A42174B5A671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C7A61-E067-D047-97E7-F627F7E24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31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E" b="1" i="0" dirty="0">
                <a:solidFill>
                  <a:srgbClr val="000000"/>
                </a:solidFill>
                <a:effectLst/>
                <a:latin typeface="Noto Sans" panose="020B0604020202020204" pitchFamily="34" charset="0"/>
              </a:rPr>
              <a:t>Essentials of the Earth's Climate System chapter 3.4</a:t>
            </a:r>
          </a:p>
          <a:p>
            <a:pPr algn="l"/>
            <a:endParaRPr lang="en-IE" b="0" i="0" dirty="0">
              <a:solidFill>
                <a:srgbClr val="000000"/>
              </a:solidFill>
              <a:effectLst/>
              <a:latin typeface="Noto Sans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586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/articles/s41467-018-04253-1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455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/articles/s41467-018-04253-1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805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 II, chapter 7, figure 7.7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6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earthobservatory.nasa.gov</a:t>
            </a:r>
            <a:r>
              <a:rPr lang="en-GB" dirty="0"/>
              <a:t>/images/7079/historic-tropical-cyclone-tracks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99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 I, chapter 11, </a:t>
            </a:r>
            <a:r>
              <a:rPr lang="en-GB"/>
              <a:t>figure 11.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90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texmex.mit.edu</a:t>
            </a:r>
            <a:r>
              <a:rPr lang="en-GB" dirty="0"/>
              <a:t>/pub/</a:t>
            </a:r>
            <a:r>
              <a:rPr lang="en-GB" dirty="0" err="1"/>
              <a:t>emanuel</a:t>
            </a:r>
            <a:r>
              <a:rPr lang="en-GB" dirty="0"/>
              <a:t>/PAPERS/Knutson_etal_2020.pdf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6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www.pnas.org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/10.1073/pnas.1812312116#:~:text=Projections%20of%2021st%20century%20climate,the%20projections%20in%20this%20season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090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agupubs.onlinelibrary.wiley.com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/full/10.1002/2016JD025222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72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 I, chapter 11, figure 11.13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021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 I, chapter 11, figure 11.15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554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/articles/s41586-021-03695-w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C7A61-E067-D047-97E7-F627F7E248B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5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49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81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17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30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50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335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47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97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63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8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89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45CD1-D28F-B647-B1B2-4EBD0ED7554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4B1F6-B2EA-9D4D-A870-637BCC574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79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45FE-1A9E-E31B-E00D-4CDFB20C73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Storm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CD182-9999-37AE-97D5-2B6CE614C6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Silvia Caldararu</a:t>
            </a:r>
          </a:p>
          <a:p>
            <a:r>
              <a:rPr lang="en-GB" dirty="0"/>
              <a:t>Email: </a:t>
            </a:r>
            <a:r>
              <a:rPr lang="en-GB" dirty="0" err="1"/>
              <a:t>caldaras@tcd.ie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575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AF54-E7E2-F4F7-0102-818B9DEE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Would we expect tropical cyclone pattern and frequency to change under future climate?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8D721-4368-2239-84B0-B93FDFD31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"/>
          <a:stretch/>
        </p:blipFill>
        <p:spPr>
          <a:xfrm>
            <a:off x="729465" y="1772052"/>
            <a:ext cx="6160214" cy="4489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1FB07-2A0C-05E1-75CC-A7B68B467298}"/>
              </a:ext>
            </a:extLst>
          </p:cNvPr>
          <p:cNvSpPr txBox="1"/>
          <p:nvPr/>
        </p:nvSpPr>
        <p:spPr>
          <a:xfrm>
            <a:off x="7130323" y="2505670"/>
            <a:ext cx="4223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Higher sea surface temperature</a:t>
            </a:r>
          </a:p>
          <a:p>
            <a:endParaRPr lang="en-GB" dirty="0"/>
          </a:p>
          <a:p>
            <a:r>
              <a:rPr lang="en-GB" dirty="0"/>
              <a:t>Higher increase in temperature over land leads to stronger temperature gradients</a:t>
            </a:r>
          </a:p>
        </p:txBody>
      </p:sp>
    </p:spTree>
    <p:extLst>
      <p:ext uri="{BB962C8B-B14F-4D97-AF65-F5344CB8AC3E}">
        <p14:creationId xmlns:p14="http://schemas.microsoft.com/office/powerpoint/2010/main" val="383569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AF54-E7E2-F4F7-0102-818B9DEE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Would we expect tropical cyclone pattern and frequency to change under future climate?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1FB07-2A0C-05E1-75CC-A7B68B467298}"/>
              </a:ext>
            </a:extLst>
          </p:cNvPr>
          <p:cNvSpPr txBox="1"/>
          <p:nvPr/>
        </p:nvSpPr>
        <p:spPr>
          <a:xfrm>
            <a:off x="7130323" y="2505670"/>
            <a:ext cx="4223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Higher temperature means higher evaporation and therefore more water vapour available</a:t>
            </a:r>
          </a:p>
        </p:txBody>
      </p:sp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DAFB444A-F402-6B85-DC37-A0AFB1B204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541" y="2682001"/>
            <a:ext cx="3401744" cy="2651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url?sa=i&amp;rct=j&amp;q=&amp;esrc=s&amp;source=images&amp;cd=&amp;cad=rja&amp;docid=KldUBCJ5KXF0WM&amp;tbnid=Q28wuwVN7mWZ_M-&amp;ved=0CAUQjRw&amp;url=http%3A%2F%2Fapollo.lsc.vsc.edu%2Fclasses%2Fmet130%2Fnotes%2Fchapter4%2Fes_temp.html&amp;ei=_.png">
            <a:extLst>
              <a:ext uri="{FF2B5EF4-FFF2-40B4-BE49-F238E27FC236}">
                <a16:creationId xmlns:a16="http://schemas.microsoft.com/office/drawing/2014/main" id="{6114DC59-2538-F263-BAD4-FAE82233B6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22285" y="1952649"/>
            <a:ext cx="3014616" cy="41102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132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0E5B-A20E-7F9D-A9CB-D1B4FC83C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Difficulty in predicting storm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542E5-2E5F-838C-722F-DF2DCF951D84}"/>
              </a:ext>
            </a:extLst>
          </p:cNvPr>
          <p:cNvSpPr txBox="1"/>
          <p:nvPr/>
        </p:nvSpPr>
        <p:spPr>
          <a:xfrm>
            <a:off x="6096000" y="2690336"/>
            <a:ext cx="5564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Difficult to predict storm events because the spatial scale is finer than that of the models</a:t>
            </a:r>
          </a:p>
          <a:p>
            <a:endParaRPr lang="en-GB" dirty="0"/>
          </a:p>
          <a:p>
            <a:r>
              <a:rPr lang="en-GB" dirty="0"/>
              <a:t>Because they are infrequent, the historic data record is sparse, making it difficult to build and validate models</a:t>
            </a:r>
          </a:p>
        </p:txBody>
      </p:sp>
      <p:pic>
        <p:nvPicPr>
          <p:cNvPr id="11268" name="Picture 4" descr="New weather probe looks to collect data as hurricanes make landfall">
            <a:extLst>
              <a:ext uri="{FF2B5EF4-FFF2-40B4-BE49-F238E27FC236}">
                <a16:creationId xmlns:a16="http://schemas.microsoft.com/office/drawing/2014/main" id="{C1FE67B3-23CF-975B-994A-08C45E731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" y="1859282"/>
            <a:ext cx="4978430" cy="352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92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1DF-48D6-CA65-1C6A-BF5CDBEC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Difficulty in attributing extreme 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B003B-B34E-E173-8148-B0BF6F77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61" y="1838682"/>
            <a:ext cx="3411609" cy="4253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B51A8-122D-A096-D633-6CD3EFB0CA7F}"/>
              </a:ext>
            </a:extLst>
          </p:cNvPr>
          <p:cNvSpPr txBox="1"/>
          <p:nvPr/>
        </p:nvSpPr>
        <p:spPr>
          <a:xfrm>
            <a:off x="5926674" y="2949966"/>
            <a:ext cx="37397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Extreme weather events occur naturally and contribute to climate variability</a:t>
            </a:r>
          </a:p>
          <a:p>
            <a:endParaRPr lang="en-GB" dirty="0"/>
          </a:p>
          <a:p>
            <a:r>
              <a:rPr lang="en-GB" dirty="0"/>
              <a:t>It is difficult to attribute individual storm events to climate change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58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CCDD-F6F1-2270-4165-2F6CE700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Observed changes in storm intensity and frequency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94876-5008-61E1-6B71-7967A085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91" y="1928659"/>
            <a:ext cx="9475818" cy="428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61BB-AE17-2DD2-F4DF-408E1D8F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Projected changes in tropical cyclone frequency at 2</a:t>
            </a:r>
            <a:r>
              <a:rPr lang="en-GB" baseline="30000" dirty="0"/>
              <a:t>o </a:t>
            </a:r>
            <a:r>
              <a:rPr lang="en-GB" dirty="0"/>
              <a:t>C warming</a:t>
            </a:r>
          </a:p>
        </p:txBody>
      </p:sp>
      <p:pic>
        <p:nvPicPr>
          <p:cNvPr id="2050" name="Picture 2" descr="Fig. 1.">
            <a:extLst>
              <a:ext uri="{FF2B5EF4-FFF2-40B4-BE49-F238E27FC236}">
                <a16:creationId xmlns:a16="http://schemas.microsoft.com/office/drawing/2014/main" id="{7288B2B6-AE80-AC5B-4277-843D63FB9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8"/>
          <a:stretch/>
        </p:blipFill>
        <p:spPr bwMode="auto">
          <a:xfrm>
            <a:off x="1263720" y="2169379"/>
            <a:ext cx="3819807" cy="28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. 2.">
            <a:extLst>
              <a:ext uri="{FF2B5EF4-FFF2-40B4-BE49-F238E27FC236}">
                <a16:creationId xmlns:a16="http://schemas.microsoft.com/office/drawing/2014/main" id="{F8CE784E-CE62-FFAB-DD3B-420FEB3CB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b="48315"/>
          <a:stretch/>
        </p:blipFill>
        <p:spPr bwMode="auto">
          <a:xfrm>
            <a:off x="6246687" y="2169379"/>
            <a:ext cx="3996809" cy="298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F94D10-FA4C-29B9-9242-95E3A337C56B}"/>
              </a:ext>
            </a:extLst>
          </p:cNvPr>
          <p:cNvSpPr txBox="1"/>
          <p:nvPr/>
        </p:nvSpPr>
        <p:spPr>
          <a:xfrm>
            <a:off x="3498558" y="5292936"/>
            <a:ext cx="519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Overall decrease in the frequency of tropical cyclones</a:t>
            </a:r>
          </a:p>
          <a:p>
            <a:pPr algn="ctr"/>
            <a:r>
              <a:rPr lang="en-GB" dirty="0"/>
              <a:t>Increase in frequency of high intensity cyclones</a:t>
            </a:r>
          </a:p>
          <a:p>
            <a:pPr algn="ctr"/>
            <a:r>
              <a:rPr lang="en-GB" dirty="0"/>
              <a:t>Increase in precipitation from cyclones</a:t>
            </a:r>
          </a:p>
        </p:txBody>
      </p:sp>
    </p:spTree>
    <p:extLst>
      <p:ext uri="{BB962C8B-B14F-4D97-AF65-F5344CB8AC3E}">
        <p14:creationId xmlns:p14="http://schemas.microsoft.com/office/powerpoint/2010/main" val="1311922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D46E-3C17-DDF0-F85B-4385377A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Poleward shift in extratropical storm tracks</a:t>
            </a:r>
          </a:p>
        </p:txBody>
      </p:sp>
      <p:pic>
        <p:nvPicPr>
          <p:cNvPr id="12290" name="Picture 2" descr="Details are in the caption following the image">
            <a:extLst>
              <a:ext uri="{FF2B5EF4-FFF2-40B4-BE49-F238E27FC236}">
                <a16:creationId xmlns:a16="http://schemas.microsoft.com/office/drawing/2014/main" id="{74C8EBA7-80C8-2E4C-5928-CB3FAAEB5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44" r="-8100"/>
          <a:stretch/>
        </p:blipFill>
        <p:spPr bwMode="auto">
          <a:xfrm>
            <a:off x="2704011" y="1690688"/>
            <a:ext cx="6957782" cy="317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7B52C0-5F80-7D5F-1734-608C622E34EF}"/>
              </a:ext>
            </a:extLst>
          </p:cNvPr>
          <p:cNvSpPr txBox="1"/>
          <p:nvPr/>
        </p:nvSpPr>
        <p:spPr>
          <a:xfrm>
            <a:off x="2816466" y="4958306"/>
            <a:ext cx="6211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Changes in wind intensity over the 21</a:t>
            </a:r>
            <a:r>
              <a:rPr lang="en-GB" baseline="30000" dirty="0"/>
              <a:t>st</a:t>
            </a:r>
            <a:r>
              <a:rPr lang="en-GB" dirty="0"/>
              <a:t> century from a high end emission scenario</a:t>
            </a:r>
          </a:p>
          <a:p>
            <a:pPr algn="ctr"/>
            <a:r>
              <a:rPr lang="en-GB" dirty="0"/>
              <a:t>Higher windspeeds shifting towards higher latitudes</a:t>
            </a:r>
          </a:p>
          <a:p>
            <a:pPr algn="ctr"/>
            <a:r>
              <a:rPr lang="en-GB" dirty="0"/>
              <a:t>Caused by changes in temperature patterns</a:t>
            </a:r>
          </a:p>
        </p:txBody>
      </p:sp>
    </p:spTree>
    <p:extLst>
      <p:ext uri="{BB962C8B-B14F-4D97-AF65-F5344CB8AC3E}">
        <p14:creationId xmlns:p14="http://schemas.microsoft.com/office/powerpoint/2010/main" val="989852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F542-41B2-DD62-C89A-1E5602DA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103437"/>
            <a:ext cx="5312596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Rainfall contribution from cyclones</a:t>
            </a:r>
          </a:p>
        </p:txBody>
      </p:sp>
      <p:pic>
        <p:nvPicPr>
          <p:cNvPr id="3074" name="Picture 2" descr="Details are in the caption following the image">
            <a:extLst>
              <a:ext uri="{FF2B5EF4-FFF2-40B4-BE49-F238E27FC236}">
                <a16:creationId xmlns:a16="http://schemas.microsoft.com/office/drawing/2014/main" id="{BD44049E-6818-9436-76B4-F1E25F088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3" b="66292"/>
          <a:stretch/>
        </p:blipFill>
        <p:spPr bwMode="auto">
          <a:xfrm>
            <a:off x="431515" y="134899"/>
            <a:ext cx="5325866" cy="231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tails are in the caption following the image">
            <a:extLst>
              <a:ext uri="{FF2B5EF4-FFF2-40B4-BE49-F238E27FC236}">
                <a16:creationId xmlns:a16="http://schemas.microsoft.com/office/drawing/2014/main" id="{48D8E0BD-00DD-26DB-BC9C-303FEE600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5" r="49110"/>
          <a:stretch/>
        </p:blipFill>
        <p:spPr bwMode="auto">
          <a:xfrm>
            <a:off x="431515" y="2609636"/>
            <a:ext cx="5312596" cy="22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tails are in the caption following the image">
            <a:extLst>
              <a:ext uri="{FF2B5EF4-FFF2-40B4-BE49-F238E27FC236}">
                <a16:creationId xmlns:a16="http://schemas.microsoft.com/office/drawing/2014/main" id="{B2396E85-0DC9-73FA-1841-EB6720903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604"/>
          <a:stretch/>
        </p:blipFill>
        <p:spPr bwMode="auto">
          <a:xfrm>
            <a:off x="339047" y="4609392"/>
            <a:ext cx="5219700" cy="22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tails are in the caption following the image">
            <a:extLst>
              <a:ext uri="{FF2B5EF4-FFF2-40B4-BE49-F238E27FC236}">
                <a16:creationId xmlns:a16="http://schemas.microsoft.com/office/drawing/2014/main" id="{5EDACC0C-C15A-7B1B-8D02-BE9877B48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40" b="71835"/>
          <a:stretch/>
        </p:blipFill>
        <p:spPr bwMode="auto">
          <a:xfrm>
            <a:off x="6096000" y="134899"/>
            <a:ext cx="4081737" cy="156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016A1C-4641-287D-F9B8-301ED3B5261A}"/>
              </a:ext>
            </a:extLst>
          </p:cNvPr>
          <p:cNvSpPr txBox="1"/>
          <p:nvPr/>
        </p:nvSpPr>
        <p:spPr>
          <a:xfrm>
            <a:off x="6256963" y="3585681"/>
            <a:ext cx="5151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Tropical cyclones contribute a relatively small amount of total yearly precipitation</a:t>
            </a:r>
          </a:p>
          <a:p>
            <a:endParaRPr lang="en-GB" dirty="0"/>
          </a:p>
          <a:p>
            <a:r>
              <a:rPr lang="en-GB" dirty="0"/>
              <a:t>Extratropical cyclones contribute the majority of yearly precipitation</a:t>
            </a:r>
          </a:p>
        </p:txBody>
      </p:sp>
    </p:spTree>
    <p:extLst>
      <p:ext uri="{BB962C8B-B14F-4D97-AF65-F5344CB8AC3E}">
        <p14:creationId xmlns:p14="http://schemas.microsoft.com/office/powerpoint/2010/main" val="3243907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3236-C310-4875-BE36-CB818577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Observed changes in extreme rainfall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60C71-5028-2D78-18AE-99223B8A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421" y="1808253"/>
            <a:ext cx="8673157" cy="2646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E1DD5-D8B2-44CC-2C83-6F6F5D5BE1C7}"/>
              </a:ext>
            </a:extLst>
          </p:cNvPr>
          <p:cNvSpPr txBox="1"/>
          <p:nvPr/>
        </p:nvSpPr>
        <p:spPr>
          <a:xfrm>
            <a:off x="3481725" y="4950823"/>
            <a:ext cx="5228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Very heterogenous pattern. Extreme rain is very local!</a:t>
            </a:r>
          </a:p>
          <a:p>
            <a:pPr algn="ctr"/>
            <a:r>
              <a:rPr lang="en-GB" dirty="0"/>
              <a:t>Note bias in geographical distribution of data</a:t>
            </a:r>
          </a:p>
        </p:txBody>
      </p:sp>
    </p:spTree>
    <p:extLst>
      <p:ext uri="{BB962C8B-B14F-4D97-AF65-F5344CB8AC3E}">
        <p14:creationId xmlns:p14="http://schemas.microsoft.com/office/powerpoint/2010/main" val="122801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17AB-E043-C72E-5224-56AEAEE46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Projected changes in extreme rainfall frequency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65D41-AC9E-027D-FE87-F683D0E4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56" y="1882774"/>
            <a:ext cx="4591294" cy="3771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E651CD-BAE7-AFB1-1475-B32DB031604E}"/>
              </a:ext>
            </a:extLst>
          </p:cNvPr>
          <p:cNvSpPr txBox="1"/>
          <p:nvPr/>
        </p:nvSpPr>
        <p:spPr>
          <a:xfrm>
            <a:off x="1084218" y="2547257"/>
            <a:ext cx="4745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Increase in extremums at higher warming levels</a:t>
            </a:r>
          </a:p>
          <a:p>
            <a:endParaRPr lang="en-GB" dirty="0"/>
          </a:p>
          <a:p>
            <a:r>
              <a:rPr lang="en-GB" dirty="0"/>
              <a:t>Similar relative increase for 10-year and 50-year events</a:t>
            </a:r>
          </a:p>
          <a:p>
            <a:endParaRPr lang="en-GB" dirty="0"/>
          </a:p>
          <a:p>
            <a:r>
              <a:rPr lang="en-GB" dirty="0"/>
              <a:t>Remember these numbers are used for infrastructure planning </a:t>
            </a:r>
          </a:p>
        </p:txBody>
      </p:sp>
    </p:spTree>
    <p:extLst>
      <p:ext uri="{BB962C8B-B14F-4D97-AF65-F5344CB8AC3E}">
        <p14:creationId xmlns:p14="http://schemas.microsoft.com/office/powerpoint/2010/main" val="4255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D4254-FE0D-1214-E519-6885543B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climate, extreme events and their impacts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4F4A4-4CAA-CD41-880D-C651BCCD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1710464"/>
            <a:ext cx="2514794" cy="1863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89E4E-C1BA-FD17-D2CF-9122B62C7D07}"/>
              </a:ext>
            </a:extLst>
          </p:cNvPr>
          <p:cNvSpPr txBox="1"/>
          <p:nvPr/>
        </p:nvSpPr>
        <p:spPr>
          <a:xfrm>
            <a:off x="1920240" y="3594109"/>
            <a:ext cx="170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Average values in space and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1D1CD-3BC2-C8F5-3B6D-EE8578A9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9" y="1762397"/>
            <a:ext cx="3963048" cy="1666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F95012-6CF8-95CD-F050-295D5C3948E3}"/>
              </a:ext>
            </a:extLst>
          </p:cNvPr>
          <p:cNvSpPr txBox="1"/>
          <p:nvPr/>
        </p:nvSpPr>
        <p:spPr>
          <a:xfrm>
            <a:off x="7272810" y="3500709"/>
            <a:ext cx="2380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Extreme values of weather and climate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742F2-8371-C2A4-45DA-19468EAAF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57" y="3928009"/>
            <a:ext cx="3238033" cy="1624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4E134-361A-3D34-3C82-94E950165632}"/>
              </a:ext>
            </a:extLst>
          </p:cNvPr>
          <p:cNvSpPr txBox="1"/>
          <p:nvPr/>
        </p:nvSpPr>
        <p:spPr>
          <a:xfrm>
            <a:off x="4258770" y="5666321"/>
            <a:ext cx="2380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Impacts of mean and extreme values on ecosystems and the human population</a:t>
            </a:r>
          </a:p>
        </p:txBody>
      </p:sp>
    </p:spTree>
    <p:extLst>
      <p:ext uri="{BB962C8B-B14F-4D97-AF65-F5344CB8AC3E}">
        <p14:creationId xmlns:p14="http://schemas.microsoft.com/office/powerpoint/2010/main" val="313552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D9FC-2BE3-74B5-361E-58CD50C5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 of tropical cyclones</a:t>
            </a:r>
          </a:p>
        </p:txBody>
      </p:sp>
      <p:pic>
        <p:nvPicPr>
          <p:cNvPr id="3" name="image.jpg">
            <a:extLst>
              <a:ext uri="{FF2B5EF4-FFF2-40B4-BE49-F238E27FC236}">
                <a16:creationId xmlns:a16="http://schemas.microsoft.com/office/drawing/2014/main" id="{D5F8F5D3-E8AA-3B89-4A40-B2C1FF11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38" y="4211256"/>
            <a:ext cx="4267200" cy="2454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.jpg">
            <a:extLst>
              <a:ext uri="{FF2B5EF4-FFF2-40B4-BE49-F238E27FC236}">
                <a16:creationId xmlns:a16="http://schemas.microsoft.com/office/drawing/2014/main" id="{36C21D2E-E6A2-901F-A392-CA1BE2213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050" y="4211256"/>
            <a:ext cx="4267200" cy="244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Hurricane Sandy caused an 'extra $8bn' damage due to human-caused sea level  rise - Carbon Brief">
            <a:extLst>
              <a:ext uri="{FF2B5EF4-FFF2-40B4-BE49-F238E27FC236}">
                <a16:creationId xmlns:a16="http://schemas.microsoft.com/office/drawing/2014/main" id="{27625EF4-CAAC-AEBA-2231-584E02C5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38" y="1755531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E66379-F08B-D482-309A-0875F87D1464}"/>
              </a:ext>
            </a:extLst>
          </p:cNvPr>
          <p:cNvSpPr txBox="1"/>
          <p:nvPr/>
        </p:nvSpPr>
        <p:spPr>
          <a:xfrm>
            <a:off x="5673938" y="2185079"/>
            <a:ext cx="4946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 winds and high intensity rainfall</a:t>
            </a:r>
          </a:p>
          <a:p>
            <a:endParaRPr lang="en-GB" dirty="0"/>
          </a:p>
          <a:p>
            <a:r>
              <a:rPr lang="en-GB" dirty="0"/>
              <a:t>Storm surge – compound effects with sea level rise</a:t>
            </a:r>
          </a:p>
        </p:txBody>
      </p:sp>
    </p:spTree>
    <p:extLst>
      <p:ext uri="{BB962C8B-B14F-4D97-AF65-F5344CB8AC3E}">
        <p14:creationId xmlns:p14="http://schemas.microsoft.com/office/powerpoint/2010/main" val="3090717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D535-6826-5288-3C4C-EA07B08E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 of tropical cyclones: aftermath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D614289-20A7-045F-9832-97D6D26C5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30" y="1690688"/>
            <a:ext cx="6109939" cy="32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268788-66EA-E073-8FCF-1C7CBE3AEB03}"/>
              </a:ext>
            </a:extLst>
          </p:cNvPr>
          <p:cNvSpPr txBox="1"/>
          <p:nvPr/>
        </p:nvSpPr>
        <p:spPr>
          <a:xfrm>
            <a:off x="4008408" y="5167312"/>
            <a:ext cx="417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Effects of storm damage propagate in time</a:t>
            </a:r>
          </a:p>
          <a:p>
            <a:pPr algn="ctr"/>
            <a:r>
              <a:rPr lang="en-GB" dirty="0"/>
              <a:t>Often affect poorest areas</a:t>
            </a:r>
          </a:p>
        </p:txBody>
      </p:sp>
    </p:spTree>
    <p:extLst>
      <p:ext uri="{BB962C8B-B14F-4D97-AF65-F5344CB8AC3E}">
        <p14:creationId xmlns:p14="http://schemas.microsoft.com/office/powerpoint/2010/main" val="4007553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DD36-E364-4B6C-8C36-41130903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 of extreme rainfall: flooding</a:t>
            </a:r>
          </a:p>
        </p:txBody>
      </p:sp>
      <p:pic>
        <p:nvPicPr>
          <p:cNvPr id="4098" name="Picture 2" descr="Flash flood damage in Bad Neuenahr-Ahrweiler, Germany, on Friday.">
            <a:extLst>
              <a:ext uri="{FF2B5EF4-FFF2-40B4-BE49-F238E27FC236}">
                <a16:creationId xmlns:a16="http://schemas.microsoft.com/office/drawing/2014/main" id="{4748E228-BC62-D16E-F1BC-BD199AEF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35" y="1598023"/>
            <a:ext cx="3446106" cy="24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Supercharged Climate: Rain Bombs, Flash Flooding and Destruction | Report  | Climate Council">
            <a:extLst>
              <a:ext uri="{FF2B5EF4-FFF2-40B4-BE49-F238E27FC236}">
                <a16:creationId xmlns:a16="http://schemas.microsoft.com/office/drawing/2014/main" id="{DABDFB78-0A09-5083-13F5-CB35379F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88" y="3801291"/>
            <a:ext cx="3620086" cy="24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CBB556-8F9B-EDA7-562E-5E70852E0104}"/>
              </a:ext>
            </a:extLst>
          </p:cNvPr>
          <p:cNvSpPr txBox="1"/>
          <p:nvPr/>
        </p:nvSpPr>
        <p:spPr>
          <a:xfrm>
            <a:off x="7355355" y="2487249"/>
            <a:ext cx="3748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Humans often live near rivers and on flood plains</a:t>
            </a:r>
          </a:p>
          <a:p>
            <a:endParaRPr lang="en-GB" dirty="0"/>
          </a:p>
          <a:p>
            <a:r>
              <a:rPr lang="en-GB" dirty="0"/>
              <a:t>Infrastructure designed to withstand historical levels of precipitation</a:t>
            </a:r>
          </a:p>
        </p:txBody>
      </p:sp>
    </p:spTree>
    <p:extLst>
      <p:ext uri="{BB962C8B-B14F-4D97-AF65-F5344CB8AC3E}">
        <p14:creationId xmlns:p14="http://schemas.microsoft.com/office/powerpoint/2010/main" val="151364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E77B-02A1-DBB9-9656-F9CFB04C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lot of people live on flood plains</a:t>
            </a:r>
          </a:p>
        </p:txBody>
      </p:sp>
      <p:pic>
        <p:nvPicPr>
          <p:cNvPr id="10242" name="Picture 2" descr="Research Shows More People Living in Floodplains">
            <a:extLst>
              <a:ext uri="{FF2B5EF4-FFF2-40B4-BE49-F238E27FC236}">
                <a16:creationId xmlns:a16="http://schemas.microsoft.com/office/drawing/2014/main" id="{842F4D31-E450-8BD9-FE42-B79C47B9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18" y="1690688"/>
            <a:ext cx="7442564" cy="496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600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9F95-E213-5073-7763-46EF4929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Europe flood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8DEEE-F210-09E6-3421-5EDABF402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90774"/>
            <a:ext cx="7772400" cy="387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9F95-E213-5073-7763-46EF4929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Europe flood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A1118-1862-5CD7-B045-95E2FAA8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68805"/>
            <a:ext cx="7772400" cy="374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56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B356-9E83-A0CB-740A-F7B74292D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 of extreme rainfall: erosion and landslides</a:t>
            </a:r>
          </a:p>
        </p:txBody>
      </p:sp>
      <p:pic>
        <p:nvPicPr>
          <p:cNvPr id="5122" name="Picture 2" descr="Making Sense of Landslide Danger After Kerala's Floods - Eos">
            <a:extLst>
              <a:ext uri="{FF2B5EF4-FFF2-40B4-BE49-F238E27FC236}">
                <a16:creationId xmlns:a16="http://schemas.microsoft.com/office/drawing/2014/main" id="{7B4BA73F-5B77-B898-A43E-1C642159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5967"/>
            <a:ext cx="4073434" cy="229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ile:Mitch- Casita Mudslide.JPG">
            <a:extLst>
              <a:ext uri="{FF2B5EF4-FFF2-40B4-BE49-F238E27FC236}">
                <a16:creationId xmlns:a16="http://schemas.microsoft.com/office/drawing/2014/main" id="{745A4382-61EF-A9E9-F4D6-ECE256DDC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04" y="4128579"/>
            <a:ext cx="3104603" cy="22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4EF113-4B09-DBD3-9C89-991CBB5FD249}"/>
              </a:ext>
            </a:extLst>
          </p:cNvPr>
          <p:cNvSpPr txBox="1"/>
          <p:nvPr/>
        </p:nvSpPr>
        <p:spPr>
          <a:xfrm>
            <a:off x="6805749" y="2605517"/>
            <a:ext cx="407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Sudden movement of rock or soil</a:t>
            </a:r>
          </a:p>
          <a:p>
            <a:endParaRPr lang="en-GB" dirty="0"/>
          </a:p>
          <a:p>
            <a:r>
              <a:rPr lang="en-GB" dirty="0"/>
              <a:t>Material can become unstable under sudden added weight of water</a:t>
            </a:r>
          </a:p>
        </p:txBody>
      </p:sp>
    </p:spTree>
    <p:extLst>
      <p:ext uri="{BB962C8B-B14F-4D97-AF65-F5344CB8AC3E}">
        <p14:creationId xmlns:p14="http://schemas.microsoft.com/office/powerpoint/2010/main" val="2033700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781-44D3-7D72-83B4-F55A01D7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 of extreme rainfall: crop damage</a:t>
            </a:r>
          </a:p>
        </p:txBody>
      </p:sp>
      <p:pic>
        <p:nvPicPr>
          <p:cNvPr id="6146" name="Picture 2" descr="Unseasonal Rainfall Causes Severe Crop Damage Across States | NewsClick">
            <a:extLst>
              <a:ext uri="{FF2B5EF4-FFF2-40B4-BE49-F238E27FC236}">
                <a16:creationId xmlns:a16="http://schemas.microsoft.com/office/drawing/2014/main" id="{F49F2FFE-CB61-C5A8-FCAE-634365BB4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019" y="1663693"/>
            <a:ext cx="3672868" cy="20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91402B3-9DF3-EB8D-C367-EC18115DE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608" y="3886518"/>
            <a:ext cx="3368578" cy="252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DD43B-C83A-B81A-37E1-4210CBE27D1E}"/>
              </a:ext>
            </a:extLst>
          </p:cNvPr>
          <p:cNvSpPr txBox="1"/>
          <p:nvPr/>
        </p:nvSpPr>
        <p:spPr>
          <a:xfrm>
            <a:off x="838200" y="2696687"/>
            <a:ext cx="4442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Standing water leads to anoxic soil conditions</a:t>
            </a:r>
          </a:p>
          <a:p>
            <a:endParaRPr lang="en-GB" dirty="0"/>
          </a:p>
          <a:p>
            <a:r>
              <a:rPr lang="en-GB" dirty="0"/>
              <a:t>Plant roots cannot respire and die</a:t>
            </a:r>
          </a:p>
        </p:txBody>
      </p:sp>
    </p:spTree>
    <p:extLst>
      <p:ext uri="{BB962C8B-B14F-4D97-AF65-F5344CB8AC3E}">
        <p14:creationId xmlns:p14="http://schemas.microsoft.com/office/powerpoint/2010/main" val="4179032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3CCC-CBD3-A571-9C16-33CFA85B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Impacts: displacement and migration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AA6F7-59B2-9247-9AC2-DF48DC80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41" y="1690687"/>
            <a:ext cx="4370660" cy="3814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5E0AE-0460-775D-5585-FC808B1A7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6" y="3429000"/>
            <a:ext cx="5814615" cy="305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4C16EA-DBCB-FCEB-B7E7-BAA00670BE9A}"/>
              </a:ext>
            </a:extLst>
          </p:cNvPr>
          <p:cNvSpPr txBox="1"/>
          <p:nvPr/>
        </p:nvSpPr>
        <p:spPr>
          <a:xfrm>
            <a:off x="974226" y="2076994"/>
            <a:ext cx="600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Climate change – including droughts and floods – enhances conflict and migration</a:t>
            </a:r>
          </a:p>
        </p:txBody>
      </p:sp>
    </p:spTree>
    <p:extLst>
      <p:ext uri="{BB962C8B-B14F-4D97-AF65-F5344CB8AC3E}">
        <p14:creationId xmlns:p14="http://schemas.microsoft.com/office/powerpoint/2010/main" val="273685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3CCC-CBD3-A571-9C16-33CFA85B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Impacts: displacement and migration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68AD9-D25C-6D7E-DF0C-D9EB4E70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76" y="1690688"/>
            <a:ext cx="9231047" cy="46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5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5FEB1-06E6-DF5D-3FC9-F6BBA6DC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51" y="547932"/>
            <a:ext cx="7772400" cy="5762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76B6D-CD80-34D0-BB7A-958C1AFA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80" y="335905"/>
            <a:ext cx="402118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global circulation 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FD247-86EB-58B2-A3B2-820641AC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15" y="4061682"/>
            <a:ext cx="3137375" cy="1797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551871-04EA-724E-7C47-1DA9A0C9D9BD}"/>
              </a:ext>
            </a:extLst>
          </p:cNvPr>
          <p:cNvSpPr txBox="1"/>
          <p:nvPr/>
        </p:nvSpPr>
        <p:spPr>
          <a:xfrm>
            <a:off x="657546" y="2198670"/>
            <a:ext cx="4021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Air movement driven by differences in temperature and pressure</a:t>
            </a:r>
          </a:p>
          <a:p>
            <a:endParaRPr lang="en-GB" dirty="0"/>
          </a:p>
          <a:p>
            <a:r>
              <a:rPr lang="en-GB" dirty="0"/>
              <a:t>Higher wind speeds in areas of strong differences (isobars close to each other)</a:t>
            </a:r>
          </a:p>
        </p:txBody>
      </p:sp>
    </p:spTree>
    <p:extLst>
      <p:ext uri="{BB962C8B-B14F-4D97-AF65-F5344CB8AC3E}">
        <p14:creationId xmlns:p14="http://schemas.microsoft.com/office/powerpoint/2010/main" val="197008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382B-54D2-CC97-F445-E567DA97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do? Flood defences</a:t>
            </a:r>
          </a:p>
        </p:txBody>
      </p:sp>
      <p:pic>
        <p:nvPicPr>
          <p:cNvPr id="3" name="Picture 2" descr="Detecting sea-level rise acceleration to improve UK coastal flood defences">
            <a:extLst>
              <a:ext uri="{FF2B5EF4-FFF2-40B4-BE49-F238E27FC236}">
                <a16:creationId xmlns:a16="http://schemas.microsoft.com/office/drawing/2014/main" id="{7F477C2B-FD5B-E589-EB66-AAB3CFC2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24" y="1690688"/>
            <a:ext cx="3215659" cy="241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lackpool sand dunes - Explore the Windswept Coastal Dunes – Go Guides">
            <a:extLst>
              <a:ext uri="{FF2B5EF4-FFF2-40B4-BE49-F238E27FC236}">
                <a16:creationId xmlns:a16="http://schemas.microsoft.com/office/drawing/2014/main" id="{4F0D89E5-2AE4-653E-3C60-BE7305F8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03" y="4421778"/>
            <a:ext cx="2609099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30% of Coastal Wetlands Could Be Lost By 2100, With Dramatic Effect on  Global Warming &amp; Coastal Flooding - Capitals Coalition">
            <a:extLst>
              <a:ext uri="{FF2B5EF4-FFF2-40B4-BE49-F238E27FC236}">
                <a16:creationId xmlns:a16="http://schemas.microsoft.com/office/drawing/2014/main" id="{42BB9F51-3DEC-6561-2BDC-BDB9E7E4D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101" y="3833057"/>
            <a:ext cx="2400899" cy="159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AFB86-0C25-DB5B-1D0E-73E5A2CB2859}"/>
              </a:ext>
            </a:extLst>
          </p:cNvPr>
          <p:cNvSpPr txBox="1"/>
          <p:nvPr/>
        </p:nvSpPr>
        <p:spPr>
          <a:xfrm>
            <a:off x="6297497" y="1838542"/>
            <a:ext cx="447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Either built or ecosystem barriers</a:t>
            </a:r>
          </a:p>
          <a:p>
            <a:endParaRPr lang="en-GB" dirty="0"/>
          </a:p>
          <a:p>
            <a:r>
              <a:rPr lang="en-GB" dirty="0"/>
              <a:t>Built infrastructure needs to be designed with new risk levels in mind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28219-E992-E72B-B0B1-8115182B8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077" y="3429000"/>
            <a:ext cx="3496200" cy="28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14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47DF-4C81-A6C4-93C6-376D0270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do? Real time forecasts</a:t>
            </a:r>
          </a:p>
        </p:txBody>
      </p:sp>
      <p:pic>
        <p:nvPicPr>
          <p:cNvPr id="7170" name="Picture 2" descr="Nicole wobble tracker">
            <a:extLst>
              <a:ext uri="{FF2B5EF4-FFF2-40B4-BE49-F238E27FC236}">
                <a16:creationId xmlns:a16="http://schemas.microsoft.com/office/drawing/2014/main" id="{393AD38A-9FE7-5ABD-1A47-7CBBF2B3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068" cy="207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al-time Flood Forecasting | American Scientist">
            <a:extLst>
              <a:ext uri="{FF2B5EF4-FFF2-40B4-BE49-F238E27FC236}">
                <a16:creationId xmlns:a16="http://schemas.microsoft.com/office/drawing/2014/main" id="{916AE70E-8491-6690-361B-C985ADA06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734" y="3966527"/>
            <a:ext cx="3794806" cy="240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8B279B-11BB-BEB9-F2BF-7652B2420423}"/>
              </a:ext>
            </a:extLst>
          </p:cNvPr>
          <p:cNvSpPr txBox="1"/>
          <p:nvPr/>
        </p:nvSpPr>
        <p:spPr>
          <a:xfrm>
            <a:off x="7027817" y="2024743"/>
            <a:ext cx="3709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data and earth science knowledge than ever before leads to real time accurate forecasts</a:t>
            </a:r>
          </a:p>
          <a:p>
            <a:endParaRPr lang="en-GB" dirty="0"/>
          </a:p>
          <a:p>
            <a:r>
              <a:rPr lang="en-GB" dirty="0"/>
              <a:t>Lead to less lives and  property lost</a:t>
            </a:r>
          </a:p>
        </p:txBody>
      </p:sp>
    </p:spTree>
    <p:extLst>
      <p:ext uri="{BB962C8B-B14F-4D97-AF65-F5344CB8AC3E}">
        <p14:creationId xmlns:p14="http://schemas.microsoft.com/office/powerpoint/2010/main" val="168261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1215-3124-2C1D-DD9D-825D626B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forecast?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DA68B-9DD2-08C4-C81A-D0F7486DE046}"/>
              </a:ext>
            </a:extLst>
          </p:cNvPr>
          <p:cNvSpPr txBox="1"/>
          <p:nvPr/>
        </p:nvSpPr>
        <p:spPr>
          <a:xfrm>
            <a:off x="7072432" y="2561774"/>
            <a:ext cx="4040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Short-term, high resolution prediction</a:t>
            </a:r>
          </a:p>
          <a:p>
            <a:endParaRPr lang="en-GB" dirty="0"/>
          </a:p>
          <a:p>
            <a:r>
              <a:rPr lang="en-GB" dirty="0"/>
              <a:t>Uses similar models to earth system models but with a local rather than global focus</a:t>
            </a:r>
          </a:p>
          <a:p>
            <a:endParaRPr lang="en-GB" dirty="0"/>
          </a:p>
          <a:p>
            <a:r>
              <a:rPr lang="en-GB" dirty="0"/>
              <a:t>Relies on real </a:t>
            </a:r>
            <a:r>
              <a:rPr lang="en-GB" dirty="0" err="1"/>
              <a:t>tiem</a:t>
            </a:r>
            <a:r>
              <a:rPr lang="en-GB" dirty="0"/>
              <a:t> data and is constantly improved</a:t>
            </a:r>
          </a:p>
        </p:txBody>
      </p:sp>
      <p:pic>
        <p:nvPicPr>
          <p:cNvPr id="4" name="Picture 2" descr="Nicole wobble tracker">
            <a:extLst>
              <a:ext uri="{FF2B5EF4-FFF2-40B4-BE49-F238E27FC236}">
                <a16:creationId xmlns:a16="http://schemas.microsoft.com/office/drawing/2014/main" id="{4EEEF920-F59B-D3CA-24CA-2908416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068" cy="207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al-time Flood Forecasting | American Scientist">
            <a:extLst>
              <a:ext uri="{FF2B5EF4-FFF2-40B4-BE49-F238E27FC236}">
                <a16:creationId xmlns:a16="http://schemas.microsoft.com/office/drawing/2014/main" id="{DE19D0F2-61CE-7A3E-120A-9741C7F80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734" y="3966527"/>
            <a:ext cx="3794806" cy="240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03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2297294" y="3979843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5503415" y="137520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88E5-BE66-50F1-0954-AC0127BE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hurricane by any other name</a:t>
            </a:r>
          </a:p>
        </p:txBody>
      </p:sp>
      <p:pic>
        <p:nvPicPr>
          <p:cNvPr id="3" name="pasted-image.png">
            <a:extLst>
              <a:ext uri="{FF2B5EF4-FFF2-40B4-BE49-F238E27FC236}">
                <a16:creationId xmlns:a16="http://schemas.microsoft.com/office/drawing/2014/main" id="{C9674E1F-23E7-84D0-64F3-0055CFB2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04" y="2271784"/>
            <a:ext cx="6024992" cy="30605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811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C04A-9140-8D46-672D-274ABE7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Tropical cyclone formation</a:t>
            </a:r>
          </a:p>
        </p:txBody>
      </p:sp>
      <p:pic>
        <p:nvPicPr>
          <p:cNvPr id="3" name="pasted-image.png">
            <a:extLst>
              <a:ext uri="{FF2B5EF4-FFF2-40B4-BE49-F238E27FC236}">
                <a16:creationId xmlns:a16="http://schemas.microsoft.com/office/drawing/2014/main" id="{8CC81A46-F94F-492E-A9A1-C8882CD1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0928"/>
            <a:ext cx="5196397" cy="394926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A080C-FC33-7E69-CECF-1AAE495AFABF}"/>
              </a:ext>
            </a:extLst>
          </p:cNvPr>
          <p:cNvSpPr txBox="1"/>
          <p:nvPr/>
        </p:nvSpPr>
        <p:spPr>
          <a:xfrm>
            <a:off x="6534364" y="2476072"/>
            <a:ext cx="4387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Above warm waters (&gt; 25</a:t>
            </a:r>
            <a:r>
              <a:rPr lang="en-GB" baseline="30000" dirty="0"/>
              <a:t>o</a:t>
            </a:r>
            <a:r>
              <a:rPr lang="en-GB" dirty="0"/>
              <a:t>C)</a:t>
            </a:r>
          </a:p>
          <a:p>
            <a:endParaRPr lang="en-GB" dirty="0"/>
          </a:p>
          <a:p>
            <a:r>
              <a:rPr lang="en-GB" dirty="0"/>
              <a:t>Driven by latent heat of evaporation</a:t>
            </a:r>
          </a:p>
          <a:p>
            <a:endParaRPr lang="en-GB" dirty="0"/>
          </a:p>
          <a:p>
            <a:r>
              <a:rPr lang="en-GB" dirty="0"/>
              <a:t>Do not form close to the equator, only between 5-20</a:t>
            </a:r>
            <a:r>
              <a:rPr lang="en-GB" baseline="30000" dirty="0"/>
              <a:t>o</a:t>
            </a:r>
            <a:r>
              <a:rPr lang="en-GB" dirty="0"/>
              <a:t> latitude</a:t>
            </a:r>
          </a:p>
        </p:txBody>
      </p:sp>
    </p:spTree>
    <p:extLst>
      <p:ext uri="{BB962C8B-B14F-4D97-AF65-F5344CB8AC3E}">
        <p14:creationId xmlns:p14="http://schemas.microsoft.com/office/powerpoint/2010/main" val="337828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C04A-9140-8D46-672D-274ABE7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Tropical cyclone 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A080C-FC33-7E69-CECF-1AAE495AFABF}"/>
              </a:ext>
            </a:extLst>
          </p:cNvPr>
          <p:cNvSpPr txBox="1"/>
          <p:nvPr/>
        </p:nvSpPr>
        <p:spPr>
          <a:xfrm>
            <a:off x="6199740" y="1982913"/>
            <a:ext cx="43870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Form around a zone of unstable conditions and are sustained by energy from evaporated water</a:t>
            </a:r>
          </a:p>
          <a:p>
            <a:endParaRPr lang="en-GB" dirty="0"/>
          </a:p>
          <a:p>
            <a:r>
              <a:rPr lang="en-GB" dirty="0"/>
              <a:t>Initially move east to west, plus rotation from Coriolis for</a:t>
            </a:r>
            <a:r>
              <a:rPr lang="en-GB" dirty="0" err="1"/>
              <a:t>ce</a:t>
            </a:r>
            <a:r>
              <a:rPr lang="en-GB" dirty="0"/>
              <a:t>. Eventually move northward.</a:t>
            </a:r>
          </a:p>
        </p:txBody>
      </p:sp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007998A8-4146-0A9F-95C3-4CF6ADE3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973" y="4454738"/>
            <a:ext cx="5308600" cy="217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.jpg">
            <a:extLst>
              <a:ext uri="{FF2B5EF4-FFF2-40B4-BE49-F238E27FC236}">
                <a16:creationId xmlns:a16="http://schemas.microsoft.com/office/drawing/2014/main" id="{818C6A23-A022-FC31-316F-ECC3B4CE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85" y="1982913"/>
            <a:ext cx="5028558" cy="33523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827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B72C-A95B-9C01-6689-EBBFE055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in present day climate</a:t>
            </a:r>
          </a:p>
        </p:txBody>
      </p:sp>
      <p:pic>
        <p:nvPicPr>
          <p:cNvPr id="3" name="pasted-image.tif">
            <a:extLst>
              <a:ext uri="{FF2B5EF4-FFF2-40B4-BE49-F238E27FC236}">
                <a16:creationId xmlns:a16="http://schemas.microsoft.com/office/drawing/2014/main" id="{28CECFB9-F6F4-A27B-B42C-DC452F145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78000"/>
            <a:ext cx="7620000" cy="508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83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AA56-9418-A4DB-A6DD-4E9A9F87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Extratropical cyclone formation</a:t>
            </a:r>
          </a:p>
        </p:txBody>
      </p:sp>
      <p:pic>
        <p:nvPicPr>
          <p:cNvPr id="3" name="008_UWC_6e_Figure_10_01e_L.jpg" descr="H:\48453 Aguado IRDVD\Working Files 48453\JPEG 48453\ch10_labeled\008_UWC_6e_Figure_10_01e_L.jpg">
            <a:extLst>
              <a:ext uri="{FF2B5EF4-FFF2-40B4-BE49-F238E27FC236}">
                <a16:creationId xmlns:a16="http://schemas.microsoft.com/office/drawing/2014/main" id="{688D80F8-B3E2-148C-694C-CF9D7229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462" y="4128948"/>
            <a:ext cx="3250273" cy="270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004_UWC_6e_Figure_10_01a_L.jpg" descr="H:\48453 Aguado IRDVD\Working Files 48453\JPEG 48453\ch10_labeled\004_UWC_6e_Figure_10_01a_L.jpg">
            <a:extLst>
              <a:ext uri="{FF2B5EF4-FFF2-40B4-BE49-F238E27FC236}">
                <a16:creationId xmlns:a16="http://schemas.microsoft.com/office/drawing/2014/main" id="{37F40D6B-DCCE-3A7A-13F7-6FAE1884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5" y="1571269"/>
            <a:ext cx="3264672" cy="270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005_UWC_6e_Figure_10_01b_L.jpg" descr="H:\48453 Aguado IRDVD\Working Files 48453\JPEG 48453\ch10_labeled\005_UWC_6e_Figure_10_01b_L.jpg">
            <a:extLst>
              <a:ext uri="{FF2B5EF4-FFF2-40B4-BE49-F238E27FC236}">
                <a16:creationId xmlns:a16="http://schemas.microsoft.com/office/drawing/2014/main" id="{1F94F4A2-E731-245B-A947-F48DFD48B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965" y="1571268"/>
            <a:ext cx="3262616" cy="270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006_UWC_6e_Figure_10_01c_L.jpg" descr="H:\48453 Aguado IRDVD\Working Files 48453\JPEG 48453\ch10_labeled\006_UWC_6e_Figure_10_01c_L.jpg">
            <a:extLst>
              <a:ext uri="{FF2B5EF4-FFF2-40B4-BE49-F238E27FC236}">
                <a16:creationId xmlns:a16="http://schemas.microsoft.com/office/drawing/2014/main" id="{B553FADD-1131-B7CA-5751-808B75B01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427" y="1573292"/>
            <a:ext cx="3262616" cy="270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007_UWC_6e_Figure_10_01d_L.jpg" descr="H:\48453 Aguado IRDVD\Working Files 48453\JPEG 48453\ch10_labeled\007_UWC_6e_Figure_10_01d_L.jpg">
            <a:extLst>
              <a:ext uri="{FF2B5EF4-FFF2-40B4-BE49-F238E27FC236}">
                <a16:creationId xmlns:a16="http://schemas.microsoft.com/office/drawing/2014/main" id="{EB228230-A449-FA8E-A70E-BC18CAD29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2000" y="4154925"/>
            <a:ext cx="3262616" cy="27030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77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7931-DBF7-30A0-E0DD-239F6DA8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Extratropical cyclone formation</a:t>
            </a:r>
          </a:p>
        </p:txBody>
      </p:sp>
      <p:pic>
        <p:nvPicPr>
          <p:cNvPr id="3" name="pasted-image.png">
            <a:extLst>
              <a:ext uri="{FF2B5EF4-FFF2-40B4-BE49-F238E27FC236}">
                <a16:creationId xmlns:a16="http://schemas.microsoft.com/office/drawing/2014/main" id="{34DCA6B8-F9A8-6966-209F-EDCB4B0A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32" y="1824345"/>
            <a:ext cx="3642187" cy="399082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356E65-D0B6-A2D9-DFE9-6D8214E7F782}"/>
              </a:ext>
            </a:extLst>
          </p:cNvPr>
          <p:cNvSpPr txBox="1"/>
          <p:nvPr/>
        </p:nvSpPr>
        <p:spPr>
          <a:xfrm>
            <a:off x="5795481" y="2450976"/>
            <a:ext cx="555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Extratropical cyclones form along boundaries between warm and cold air masses</a:t>
            </a:r>
          </a:p>
          <a:p>
            <a:endParaRPr lang="en-GB" dirty="0"/>
          </a:p>
          <a:p>
            <a:r>
              <a:rPr lang="en-GB" dirty="0"/>
              <a:t>Extratropical cyclones bring abrupt changes in wind, temperature, and sky conditions</a:t>
            </a:r>
          </a:p>
          <a:p>
            <a:endParaRPr lang="en-GB" dirty="0"/>
          </a:p>
          <a:p>
            <a:r>
              <a:rPr lang="en-GB" dirty="0"/>
              <a:t>Form over large areas of either land or sea, with variable wind speeds</a:t>
            </a:r>
          </a:p>
        </p:txBody>
      </p:sp>
    </p:spTree>
    <p:extLst>
      <p:ext uri="{BB962C8B-B14F-4D97-AF65-F5344CB8AC3E}">
        <p14:creationId xmlns:p14="http://schemas.microsoft.com/office/powerpoint/2010/main" val="102017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1988</TotalTime>
  <Words>893</Words>
  <Application>Microsoft Macintosh PowerPoint</Application>
  <PresentationFormat>Widescreen</PresentationFormat>
  <Paragraphs>146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Arial</vt:lpstr>
      <vt:lpstr>Calibri</vt:lpstr>
      <vt:lpstr>Georgia</vt:lpstr>
      <vt:lpstr>Noto Sans</vt:lpstr>
      <vt:lpstr>Office Theme</vt:lpstr>
      <vt:lpstr>Storm events</vt:lpstr>
      <vt:lpstr>Mean climate, extreme events and their impacts</vt:lpstr>
      <vt:lpstr>The global circulation recap</vt:lpstr>
      <vt:lpstr>A hurricane by any other name</vt:lpstr>
      <vt:lpstr>Tropical cyclone formation</vt:lpstr>
      <vt:lpstr>Tropical cyclone formation</vt:lpstr>
      <vt:lpstr>Distribution in present day climate</vt:lpstr>
      <vt:lpstr>Extratropical cyclone formation</vt:lpstr>
      <vt:lpstr>Extratropical cyclone formation</vt:lpstr>
      <vt:lpstr>Would we expect tropical cyclone pattern and frequency to change under future climate? Why?</vt:lpstr>
      <vt:lpstr>Would we expect tropical cyclone pattern and frequency to change under future climate? Why?</vt:lpstr>
      <vt:lpstr>Difficulty in predicting storm events</vt:lpstr>
      <vt:lpstr>Difficulty in attributing extreme events</vt:lpstr>
      <vt:lpstr>Observed changes in storm intensity and frequency</vt:lpstr>
      <vt:lpstr>Projected changes in tropical cyclone frequency at 2o C warming</vt:lpstr>
      <vt:lpstr>Poleward shift in extratropical storm tracks</vt:lpstr>
      <vt:lpstr>Rainfall contribution from cyclones</vt:lpstr>
      <vt:lpstr>Observed changes in extreme rainfall</vt:lpstr>
      <vt:lpstr>Projected changes in extreme rainfall frequency</vt:lpstr>
      <vt:lpstr>Impacts of tropical cyclones</vt:lpstr>
      <vt:lpstr>Impacts of tropical cyclones: aftermath</vt:lpstr>
      <vt:lpstr>Impacts of extreme rainfall: flooding</vt:lpstr>
      <vt:lpstr>A lot of people live on flood plains</vt:lpstr>
      <vt:lpstr>Europe flood data</vt:lpstr>
      <vt:lpstr>Europe flood data</vt:lpstr>
      <vt:lpstr>Impacts of extreme rainfall: erosion and landslides</vt:lpstr>
      <vt:lpstr>Impacts of extreme rainfall: crop damage</vt:lpstr>
      <vt:lpstr>Impacts: displacement and migration</vt:lpstr>
      <vt:lpstr>Impacts: displacement and migration</vt:lpstr>
      <vt:lpstr>What can we do? Flood defences</vt:lpstr>
      <vt:lpstr>What can we do? Real time forecasts</vt:lpstr>
      <vt:lpstr>What is a forecast?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Storm events</dc:title>
  <dc:creator>Silvia Caldararu</dc:creator>
  <cp:lastModifiedBy>Silvia Caldararu</cp:lastModifiedBy>
  <cp:revision>1</cp:revision>
  <dcterms:created xsi:type="dcterms:W3CDTF">2023-03-14T09:50:24Z</dcterms:created>
  <dcterms:modified xsi:type="dcterms:W3CDTF">2025-03-19T09:48:12Z</dcterms:modified>
</cp:coreProperties>
</file>